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831" r:id="rId5"/>
  </p:sldIdLst>
  <p:sldSz cx="9144000" cy="5715000" type="screen16x1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1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7" orient="horz" pos="984" userDrawn="1">
          <p15:clr>
            <a:srgbClr val="A4A3A4"/>
          </p15:clr>
        </p15:guide>
        <p15:guide id="8" orient="horz" pos="3070" userDrawn="1">
          <p15:clr>
            <a:srgbClr val="A4A3A4"/>
          </p15:clr>
        </p15:guide>
        <p15:guide id="9" pos="385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5" orient="horz" pos="757" userDrawn="1">
          <p15:clr>
            <a:srgbClr val="A4A3A4"/>
          </p15:clr>
        </p15:guide>
        <p15:guide id="16" pos="26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andro Pereira" initials="LP" lastIdx="6" clrIdx="0"/>
  <p:cmAuthor id="2" name="Vânia Guerreiro | WINNING Scientific Management" initials="VG|WSM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EAB200"/>
    <a:srgbClr val="226231"/>
    <a:srgbClr val="22628E"/>
    <a:srgbClr val="960000"/>
    <a:srgbClr val="404040"/>
    <a:srgbClr val="FFFFFF"/>
    <a:srgbClr val="E6E6E6"/>
    <a:srgbClr val="FF7171"/>
    <a:srgbClr val="FF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364" autoAdjust="0"/>
  </p:normalViewPr>
  <p:slideViewPr>
    <p:cSldViewPr showGuides="1">
      <p:cViewPr>
        <p:scale>
          <a:sx n="100" d="100"/>
          <a:sy n="100" d="100"/>
        </p:scale>
        <p:origin x="228" y="126"/>
      </p:cViewPr>
      <p:guideLst>
        <p:guide orient="horz" pos="1981"/>
        <p:guide pos="5602"/>
        <p:guide orient="horz" pos="984"/>
        <p:guide orient="horz" pos="3070"/>
        <p:guide pos="385"/>
        <p:guide pos="2880"/>
        <p:guide orient="horz" pos="757"/>
        <p:guide pos="26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8" d="100"/>
          <a:sy n="58" d="100"/>
        </p:scale>
        <p:origin x="27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29648-780E-4565-A812-5A441D98DEE5}" type="datetimeFigureOut">
              <a:rPr lang="pt-PT" smtClean="0"/>
              <a:t>31/08/2018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92F31-C601-494C-9DFF-082E090384A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17798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53F50-AB77-4C70-9382-DAAE05831A99}" type="datetimeFigureOut">
              <a:rPr lang="pt-PT" smtClean="0"/>
              <a:t>31/08/2018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D2093-2F16-40D4-B910-16838E086DAD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8307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D2093-2F16-40D4-B910-16838E086DAD}" type="slidenum">
              <a:rPr lang="pt-PT" smtClean="0"/>
              <a:t>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89664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2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2.emf"/><Relationship Id="rId2" Type="http://schemas.openxmlformats.org/officeDocument/2006/relationships/tags" Target="../tags/tag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.emf"/><Relationship Id="rId2" Type="http://schemas.openxmlformats.org/officeDocument/2006/relationships/tags" Target="../tags/tag1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6.bin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vmlDrawing" Target="../drawings/vmlDrawing8.vml"/><Relationship Id="rId6" Type="http://schemas.openxmlformats.org/officeDocument/2006/relationships/tags" Target="../tags/tag21.xml"/><Relationship Id="rId11" Type="http://schemas.openxmlformats.org/officeDocument/2006/relationships/image" Target="../media/image2.emf"/><Relationship Id="rId5" Type="http://schemas.openxmlformats.org/officeDocument/2006/relationships/tags" Target="../tags/tag20.xml"/><Relationship Id="rId10" Type="http://schemas.openxmlformats.org/officeDocument/2006/relationships/oleObject" Target="../embeddings/oleObject8.bin"/><Relationship Id="rId4" Type="http://schemas.openxmlformats.org/officeDocument/2006/relationships/tags" Target="../tags/tag1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53" name="Slide do think-cell" r:id="rId5" imgW="270" imgH="270" progId="TCLayout.ActiveDocument.1">
                  <p:embed/>
                </p:oleObj>
              </mc:Choice>
              <mc:Fallback>
                <p:oleObj name="Slide do think-cell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m 10">
            <a:extLst>
              <a:ext uri="{FF2B5EF4-FFF2-40B4-BE49-F238E27FC236}">
                <a16:creationId xmlns:a16="http://schemas.microsoft.com/office/drawing/2014/main" id="{3312C00D-9398-413F-B832-6A87E9EB2B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1" r="36401"/>
          <a:stretch/>
        </p:blipFill>
        <p:spPr>
          <a:xfrm>
            <a:off x="1" y="0"/>
            <a:ext cx="4572000" cy="5715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AD21381-1672-47C8-A3DB-B8DB174890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t="32472" r="5907" b="30771"/>
          <a:stretch/>
        </p:blipFill>
        <p:spPr>
          <a:xfrm>
            <a:off x="6936091" y="277060"/>
            <a:ext cx="1977882" cy="584000"/>
          </a:xfrm>
          <a:prstGeom prst="rect">
            <a:avLst/>
          </a:prstGeom>
        </p:spPr>
      </p:pic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8C854E1-A05F-4241-B234-09703747721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446226" y="5281354"/>
            <a:ext cx="428265" cy="261650"/>
          </a:xfrm>
        </p:spPr>
        <p:txBody>
          <a:bodyPr lIns="0" rIns="0" anchor="ctr"/>
          <a:lstStyle>
            <a:lvl1pPr algn="r">
              <a:defRPr sz="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458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éudo Esqu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o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28" name="Slide do think-cell" r:id="rId6" imgW="270" imgH="270" progId="TCLayout.ActiveDocument.1">
                  <p:embed/>
                </p:oleObj>
              </mc:Choice>
              <mc:Fallback>
                <p:oleObj name="Slide do think-cell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ítulo 1">
            <a:extLst>
              <a:ext uri="{FF2B5EF4-FFF2-40B4-BE49-F238E27FC236}">
                <a16:creationId xmlns:a16="http://schemas.microsoft.com/office/drawing/2014/main" id="{ED310ABA-73B6-4144-BBE6-4D52C81289B0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5588" y="181359"/>
            <a:ext cx="8618902" cy="342212"/>
          </a:xfrm>
        </p:spPr>
        <p:txBody>
          <a:bodyPr wrap="none" lIns="0" rIns="0" anchor="ctr">
            <a:noAutofit/>
          </a:bodyPr>
          <a:lstStyle>
            <a:lvl1pPr algn="l">
              <a:defRPr sz="1800" b="0" cap="small" baseline="0">
                <a:solidFill>
                  <a:srgbClr val="96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pt-PT" dirty="0"/>
              <a:t>Clique para editar o estilo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FC715EB2-4432-4CEE-BC26-4D21D6DDA5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588" y="625252"/>
            <a:ext cx="8618902" cy="792386"/>
          </a:xfrm>
        </p:spPr>
        <p:txBody>
          <a:bodyPr lIns="0" tIns="36000" bIns="36000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>
              <a:defRPr sz="1260">
                <a:solidFill>
                  <a:schemeClr val="tx1"/>
                </a:solidFill>
              </a:defRPr>
            </a:lvl2pPr>
            <a:lvl3pPr>
              <a:defRPr sz="1260">
                <a:solidFill>
                  <a:schemeClr val="tx1"/>
                </a:solidFill>
              </a:defRPr>
            </a:lvl3pPr>
            <a:lvl4pPr>
              <a:defRPr sz="1260">
                <a:solidFill>
                  <a:schemeClr val="tx1"/>
                </a:solidFill>
              </a:defRPr>
            </a:lvl4pPr>
            <a:lvl5pPr>
              <a:defRPr sz="1260">
                <a:solidFill>
                  <a:schemeClr val="tx1"/>
                </a:solidFill>
              </a:defRPr>
            </a:lvl5pPr>
          </a:lstStyle>
          <a:p>
            <a:pPr lvl="0"/>
            <a:endParaRPr lang="pt-PT" dirty="0"/>
          </a:p>
        </p:txBody>
      </p:sp>
      <p:sp>
        <p:nvSpPr>
          <p:cNvPr id="7" name="CaixaDeTexto 9">
            <a:extLst>
              <a:ext uri="{FF2B5EF4-FFF2-40B4-BE49-F238E27FC236}">
                <a16:creationId xmlns:a16="http://schemas.microsoft.com/office/drawing/2014/main" id="{D6DFC16C-D3AC-42C8-B997-B50499DC8E7C}"/>
              </a:ext>
            </a:extLst>
          </p:cNvPr>
          <p:cNvSpPr txBox="1"/>
          <p:nvPr userDrawn="1"/>
        </p:nvSpPr>
        <p:spPr>
          <a:xfrm>
            <a:off x="226816" y="5319848"/>
            <a:ext cx="1426673" cy="184666"/>
          </a:xfrm>
          <a:prstGeom prst="rect">
            <a:avLst/>
          </a:prstGeom>
          <a:noFill/>
        </p:spPr>
        <p:txBody>
          <a:bodyPr wrap="none" lIns="0" rIns="0" rtlCol="0" anchor="ctr">
            <a:spAutoFit/>
          </a:bodyPr>
          <a:lstStyle/>
          <a:p>
            <a:pPr algn="l"/>
            <a:r>
              <a:rPr lang="pt-PT" sz="600" dirty="0">
                <a:solidFill>
                  <a:schemeClr val="tx1"/>
                </a:solidFill>
                <a:latin typeface="Segoe UI" panose="020B0502040204020203" pitchFamily="34" charset="0"/>
                <a:ea typeface="Segoe UI" charset="0"/>
                <a:cs typeface="Segoe UI" panose="020B0502040204020203" pitchFamily="34" charset="0"/>
              </a:rPr>
              <a:t>© 2018 WINNING Scientific Management</a:t>
            </a:r>
          </a:p>
        </p:txBody>
      </p:sp>
      <p:sp>
        <p:nvSpPr>
          <p:cNvPr id="8" name="Marcador de Posição do Número do Diapositivo 5">
            <a:extLst>
              <a:ext uri="{FF2B5EF4-FFF2-40B4-BE49-F238E27FC236}">
                <a16:creationId xmlns:a16="http://schemas.microsoft.com/office/drawing/2014/main" id="{FBD2BD98-AA46-43AD-874D-2570081DC8C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446226" y="5281354"/>
            <a:ext cx="428265" cy="261650"/>
          </a:xfrm>
        </p:spPr>
        <p:txBody>
          <a:bodyPr lIns="0" rIns="0" anchor="ctr"/>
          <a:lstStyle>
            <a:lvl1pPr algn="r">
              <a:defRPr sz="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1910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18" userDrawn="1">
          <p15:clr>
            <a:srgbClr val="FBAE40"/>
          </p15:clr>
        </p15:guide>
        <p15:guide id="2" pos="161" userDrawn="1">
          <p15:clr>
            <a:srgbClr val="FBAE40"/>
          </p15:clr>
        </p15:guide>
        <p15:guide id="3" pos="6239" userDrawn="1">
          <p15:clr>
            <a:srgbClr val="FBAE40"/>
          </p15:clr>
        </p15:guide>
        <p15:guide id="4" orient="horz" pos="167" userDrawn="1">
          <p15:clr>
            <a:srgbClr val="FBAE40"/>
          </p15:clr>
        </p15:guide>
        <p15:guide id="5" orient="horz" pos="3388" userDrawn="1">
          <p15:clr>
            <a:srgbClr val="FBAE40"/>
          </p15:clr>
        </p15:guide>
        <p15:guide id="6" orient="horz" pos="80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éudo Esqu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o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73" name="Slide do think-cell" r:id="rId6" imgW="270" imgH="270" progId="TCLayout.ActiveDocument.1">
                  <p:embed/>
                </p:oleObj>
              </mc:Choice>
              <mc:Fallback>
                <p:oleObj name="Slide do think-cell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255588" y="1648232"/>
            <a:ext cx="1826552" cy="3456384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2519705" y="1633364"/>
            <a:ext cx="1826552" cy="3456384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7047938" y="1663988"/>
            <a:ext cx="1826552" cy="3456384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4783822" y="1633364"/>
            <a:ext cx="1826552" cy="3456384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3E54797C-864B-4806-88CC-10865163E702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5588" y="181359"/>
            <a:ext cx="8618902" cy="342212"/>
          </a:xfrm>
        </p:spPr>
        <p:txBody>
          <a:bodyPr wrap="none" lIns="0" rIns="0" anchor="ctr">
            <a:noAutofit/>
          </a:bodyPr>
          <a:lstStyle>
            <a:lvl1pPr algn="l">
              <a:defRPr sz="1800" b="0" cap="small" baseline="0">
                <a:solidFill>
                  <a:srgbClr val="96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pt-PT" dirty="0"/>
              <a:t>Clique para editar o estilo</a:t>
            </a:r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354B23BF-EF29-4889-A04E-A0EAA9FB0E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588" y="625252"/>
            <a:ext cx="8618902" cy="792386"/>
          </a:xfrm>
        </p:spPr>
        <p:txBody>
          <a:bodyPr lIns="0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>
              <a:defRPr sz="1260">
                <a:solidFill>
                  <a:schemeClr val="tx1"/>
                </a:solidFill>
              </a:defRPr>
            </a:lvl2pPr>
            <a:lvl3pPr>
              <a:defRPr sz="1260">
                <a:solidFill>
                  <a:schemeClr val="tx1"/>
                </a:solidFill>
              </a:defRPr>
            </a:lvl3pPr>
            <a:lvl4pPr>
              <a:defRPr sz="1260">
                <a:solidFill>
                  <a:schemeClr val="tx1"/>
                </a:solidFill>
              </a:defRPr>
            </a:lvl4pPr>
            <a:lvl5pPr>
              <a:defRPr sz="1260">
                <a:solidFill>
                  <a:schemeClr val="tx1"/>
                </a:solidFill>
              </a:defRPr>
            </a:lvl5pPr>
          </a:lstStyle>
          <a:p>
            <a:pPr lvl="0"/>
            <a:endParaRPr lang="pt-PT" dirty="0"/>
          </a:p>
        </p:txBody>
      </p:sp>
      <p:sp>
        <p:nvSpPr>
          <p:cNvPr id="11" name="CaixaDeTexto 9">
            <a:extLst>
              <a:ext uri="{FF2B5EF4-FFF2-40B4-BE49-F238E27FC236}">
                <a16:creationId xmlns:a16="http://schemas.microsoft.com/office/drawing/2014/main" id="{50533611-32C7-4D30-A3BA-4616AE0FD502}"/>
              </a:ext>
            </a:extLst>
          </p:cNvPr>
          <p:cNvSpPr txBox="1"/>
          <p:nvPr userDrawn="1"/>
        </p:nvSpPr>
        <p:spPr>
          <a:xfrm>
            <a:off x="226816" y="5319848"/>
            <a:ext cx="1426673" cy="184666"/>
          </a:xfrm>
          <a:prstGeom prst="rect">
            <a:avLst/>
          </a:prstGeom>
          <a:noFill/>
        </p:spPr>
        <p:txBody>
          <a:bodyPr wrap="none" lIns="0" rIns="0" rtlCol="0" anchor="ctr">
            <a:spAutoFit/>
          </a:bodyPr>
          <a:lstStyle/>
          <a:p>
            <a:pPr algn="l"/>
            <a:r>
              <a:rPr lang="pt-PT" sz="600" dirty="0">
                <a:solidFill>
                  <a:schemeClr val="tx1"/>
                </a:solidFill>
                <a:latin typeface="Segoe UI" panose="020B0502040204020203" pitchFamily="34" charset="0"/>
                <a:ea typeface="Segoe UI" charset="0"/>
                <a:cs typeface="Segoe UI" panose="020B0502040204020203" pitchFamily="34" charset="0"/>
              </a:rPr>
              <a:t>© 2018 WINNING Scientific Management</a:t>
            </a:r>
          </a:p>
        </p:txBody>
      </p:sp>
      <p:sp>
        <p:nvSpPr>
          <p:cNvPr id="12" name="Marcador de Posição do Número do Diapositivo 5">
            <a:extLst>
              <a:ext uri="{FF2B5EF4-FFF2-40B4-BE49-F238E27FC236}">
                <a16:creationId xmlns:a16="http://schemas.microsoft.com/office/drawing/2014/main" id="{853EA444-B97C-4C8C-B7E4-F907A7E7241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446226" y="5281354"/>
            <a:ext cx="428265" cy="261650"/>
          </a:xfrm>
        </p:spPr>
        <p:txBody>
          <a:bodyPr lIns="0" rIns="0" anchor="ctr"/>
          <a:lstStyle>
            <a:lvl1pPr algn="r">
              <a:defRPr sz="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0911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18" userDrawn="1">
          <p15:clr>
            <a:srgbClr val="FBAE40"/>
          </p15:clr>
        </p15:guide>
        <p15:guide id="2" pos="161" userDrawn="1">
          <p15:clr>
            <a:srgbClr val="FBAE40"/>
          </p15:clr>
        </p15:guide>
        <p15:guide id="3" pos="6239" userDrawn="1">
          <p15:clr>
            <a:srgbClr val="FBAE40"/>
          </p15:clr>
        </p15:guide>
        <p15:guide id="4" orient="horz" pos="167" userDrawn="1">
          <p15:clr>
            <a:srgbClr val="FBAE40"/>
          </p15:clr>
        </p15:guide>
        <p15:guide id="5" orient="horz" pos="3388" userDrawn="1">
          <p15:clr>
            <a:srgbClr val="FBAE40"/>
          </p15:clr>
        </p15:guide>
        <p15:guide id="6" orient="horz" pos="80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éudo Esqu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o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98" name="Slide do think-cell" r:id="rId6" imgW="270" imgH="270" progId="TCLayout.ActiveDocument.1">
                  <p:embed/>
                </p:oleObj>
              </mc:Choice>
              <mc:Fallback>
                <p:oleObj name="Slide do think-cell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255588" y="1742343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2538423" y="1743406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7104090" y="1742343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4821257" y="1743406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255588" y="3608784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2538423" y="3597632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7104090" y="3596569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4821257" y="3597632"/>
            <a:ext cx="1770401" cy="1402126"/>
          </a:xfrm>
          <a:prstGeom prst="rect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7FE21FB7-C7FA-4666-B245-6738A688C35D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5588" y="181359"/>
            <a:ext cx="8618902" cy="342212"/>
          </a:xfrm>
        </p:spPr>
        <p:txBody>
          <a:bodyPr wrap="none" lIns="0" rIns="0" anchor="ctr">
            <a:noAutofit/>
          </a:bodyPr>
          <a:lstStyle>
            <a:lvl1pPr algn="l">
              <a:defRPr sz="1800" b="0" cap="small" baseline="0">
                <a:solidFill>
                  <a:srgbClr val="960000"/>
                </a:solidFill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pt-PT" dirty="0"/>
              <a:t>Clique para editar o estilo</a:t>
            </a:r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EFF221FE-F2EF-4A5A-8644-A3F42E06C9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588" y="625252"/>
            <a:ext cx="8618902" cy="792386"/>
          </a:xfrm>
        </p:spPr>
        <p:txBody>
          <a:bodyPr lIns="0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>
              <a:defRPr sz="1260">
                <a:solidFill>
                  <a:schemeClr val="tx1"/>
                </a:solidFill>
              </a:defRPr>
            </a:lvl2pPr>
            <a:lvl3pPr>
              <a:defRPr sz="1260">
                <a:solidFill>
                  <a:schemeClr val="tx1"/>
                </a:solidFill>
              </a:defRPr>
            </a:lvl3pPr>
            <a:lvl4pPr>
              <a:defRPr sz="1260">
                <a:solidFill>
                  <a:schemeClr val="tx1"/>
                </a:solidFill>
              </a:defRPr>
            </a:lvl4pPr>
            <a:lvl5pPr>
              <a:defRPr sz="1260">
                <a:solidFill>
                  <a:schemeClr val="tx1"/>
                </a:solidFill>
              </a:defRPr>
            </a:lvl5pPr>
          </a:lstStyle>
          <a:p>
            <a:pPr lvl="0"/>
            <a:endParaRPr lang="pt-PT" dirty="0"/>
          </a:p>
        </p:txBody>
      </p:sp>
      <p:sp>
        <p:nvSpPr>
          <p:cNvPr id="26" name="CaixaDeTexto 9">
            <a:extLst>
              <a:ext uri="{FF2B5EF4-FFF2-40B4-BE49-F238E27FC236}">
                <a16:creationId xmlns:a16="http://schemas.microsoft.com/office/drawing/2014/main" id="{8A7323DF-7294-4D75-A8CC-FE7F18220B21}"/>
              </a:ext>
            </a:extLst>
          </p:cNvPr>
          <p:cNvSpPr txBox="1"/>
          <p:nvPr userDrawn="1"/>
        </p:nvSpPr>
        <p:spPr>
          <a:xfrm>
            <a:off x="226816" y="5319848"/>
            <a:ext cx="1426673" cy="184666"/>
          </a:xfrm>
          <a:prstGeom prst="rect">
            <a:avLst/>
          </a:prstGeom>
          <a:noFill/>
        </p:spPr>
        <p:txBody>
          <a:bodyPr wrap="none" lIns="0" rIns="0" rtlCol="0" anchor="ctr">
            <a:spAutoFit/>
          </a:bodyPr>
          <a:lstStyle/>
          <a:p>
            <a:pPr algn="l"/>
            <a:r>
              <a:rPr lang="pt-PT" sz="600" dirty="0">
                <a:solidFill>
                  <a:schemeClr val="tx1"/>
                </a:solidFill>
                <a:latin typeface="Segoe UI" panose="020B0502040204020203" pitchFamily="34" charset="0"/>
                <a:ea typeface="Segoe UI" charset="0"/>
                <a:cs typeface="Segoe UI" panose="020B0502040204020203" pitchFamily="34" charset="0"/>
              </a:rPr>
              <a:t>© 2018 WINNING Scientific Management</a:t>
            </a:r>
          </a:p>
        </p:txBody>
      </p:sp>
      <p:sp>
        <p:nvSpPr>
          <p:cNvPr id="28" name="Marcador de Posição do Número do Diapositivo 5">
            <a:extLst>
              <a:ext uri="{FF2B5EF4-FFF2-40B4-BE49-F238E27FC236}">
                <a16:creationId xmlns:a16="http://schemas.microsoft.com/office/drawing/2014/main" id="{B8A74FBC-7C0D-4CA5-BB84-BA9B254282B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446226" y="5281354"/>
            <a:ext cx="428265" cy="261650"/>
          </a:xfrm>
        </p:spPr>
        <p:txBody>
          <a:bodyPr lIns="0" rIns="0" anchor="ctr"/>
          <a:lstStyle>
            <a:lvl1pPr algn="r">
              <a:defRPr sz="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91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18" userDrawn="1">
          <p15:clr>
            <a:srgbClr val="FBAE40"/>
          </p15:clr>
        </p15:guide>
        <p15:guide id="2" pos="161" userDrawn="1">
          <p15:clr>
            <a:srgbClr val="FBAE40"/>
          </p15:clr>
        </p15:guide>
        <p15:guide id="3" pos="6239" userDrawn="1">
          <p15:clr>
            <a:srgbClr val="FBAE40"/>
          </p15:clr>
        </p15:guide>
        <p15:guide id="4" orient="horz" pos="167" userDrawn="1">
          <p15:clr>
            <a:srgbClr val="FBAE40"/>
          </p15:clr>
        </p15:guide>
        <p15:guide id="5" orient="horz" pos="3388" userDrawn="1">
          <p15:clr>
            <a:srgbClr val="FBAE40"/>
          </p15:clr>
        </p15:guide>
        <p15:guide id="6" orient="horz" pos="802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CIALIDA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o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77" name="Slide do think-cell" r:id="rId5" imgW="270" imgH="270" progId="TCLayout.ActiveDocument.1">
                  <p:embed/>
                </p:oleObj>
              </mc:Choice>
              <mc:Fallback>
                <p:oleObj name="Slide do think-cell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6"/>
          <p:cNvSpPr/>
          <p:nvPr userDrawn="1"/>
        </p:nvSpPr>
        <p:spPr>
          <a:xfrm>
            <a:off x="4355976" y="697260"/>
            <a:ext cx="4518515" cy="4493865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/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r>
              <a:rPr lang="pt-PT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Declaração de Confidencialidade</a:t>
            </a: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b="1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r>
              <a:rPr lang="pt-PT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ea typeface="Segoe UI" charset="0"/>
                <a:cs typeface="Segoe UI" charset="0"/>
              </a:rPr>
              <a:t>A informação presente neste documento contém segredos técnicos e comerciais ou informação confidencial e privilegiada. O cliente aceita tacitamente manter total confidencialidade do documento, pelo que não revelará a terceiros nem a utilizará, sem a autorização prévia do autor.</a:t>
            </a: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pt-PT" sz="800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  <a:p>
            <a:pPr marL="0" algn="just" defTabSz="914400" rtl="0" eaLnBrk="1" latinLnBrk="0" hangingPunct="1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r>
              <a:rPr lang="pt-PT" sz="8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Sobre WINNING</a:t>
            </a:r>
          </a:p>
          <a:p>
            <a:endParaRPr lang="pt-PT" sz="800" dirty="0"/>
          </a:p>
          <a:p>
            <a:pPr algn="just"/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A WINNING Scientific Management foi constituída em 2012 e os seus fundadores adotaram um princípio desenvolvido por </a:t>
            </a:r>
            <a:r>
              <a:rPr lang="pt-PT" sz="800" kern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Frederick</a:t>
            </a:r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 </a:t>
            </a:r>
            <a:r>
              <a:rPr lang="pt-PT" sz="800" kern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Winslow</a:t>
            </a:r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 Taylor (1856-1915) que consiste na aplicação do método científico à engenharia e à gestão. A empresa está presente em seis geografias e tem escritório em Lisboa, Porto e Madrid, estando estruturada por centros de competência: Gestão Estratégica, Gestão da Inovação, Gestão de Benefícios, Gestão de Projetos, Gestão da Mudança, Gestão de Operações, </a:t>
            </a:r>
            <a:r>
              <a:rPr lang="pt-PT" sz="800" kern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Computer</a:t>
            </a:r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 </a:t>
            </a:r>
            <a:r>
              <a:rPr lang="pt-PT" sz="800" kern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Science</a:t>
            </a:r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 e Data </a:t>
            </a:r>
            <a:r>
              <a:rPr lang="pt-PT" sz="800" kern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Science</a:t>
            </a:r>
            <a:r>
              <a:rPr lang="pt-PT" sz="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charset="0"/>
                <a:cs typeface="Segoe UI" charset="0"/>
              </a:rPr>
              <a:t>. Para mais informação visite www.winning-consulting.com  </a:t>
            </a:r>
          </a:p>
          <a:p>
            <a:pPr algn="just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None/>
            </a:pP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9" name="CaixaDeTexto 9">
            <a:extLst>
              <a:ext uri="{FF2B5EF4-FFF2-40B4-BE49-F238E27FC236}">
                <a16:creationId xmlns:a16="http://schemas.microsoft.com/office/drawing/2014/main" id="{2F70EB14-0A34-4BAD-B4D5-FB3F2979E910}"/>
              </a:ext>
            </a:extLst>
          </p:cNvPr>
          <p:cNvSpPr txBox="1"/>
          <p:nvPr userDrawn="1"/>
        </p:nvSpPr>
        <p:spPr>
          <a:xfrm>
            <a:off x="226816" y="5319848"/>
            <a:ext cx="1426673" cy="184666"/>
          </a:xfrm>
          <a:prstGeom prst="rect">
            <a:avLst/>
          </a:prstGeom>
          <a:noFill/>
        </p:spPr>
        <p:txBody>
          <a:bodyPr wrap="none" lIns="0" rIns="0" rtlCol="0" anchor="ctr">
            <a:spAutoFit/>
          </a:bodyPr>
          <a:lstStyle/>
          <a:p>
            <a:pPr algn="l"/>
            <a:r>
              <a:rPr lang="pt-PT" sz="600" dirty="0">
                <a:solidFill>
                  <a:schemeClr val="tx1"/>
                </a:solidFill>
                <a:latin typeface="Segoe UI" panose="020B0502040204020203" pitchFamily="34" charset="0"/>
                <a:ea typeface="Segoe UI" charset="0"/>
                <a:cs typeface="Segoe UI" panose="020B0502040204020203" pitchFamily="34" charset="0"/>
              </a:rPr>
              <a:t>© 2018 WINNING Scientific Management</a:t>
            </a:r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51113FF-D7A0-40CF-BFC4-8ADB9F9647B9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446226" y="5281354"/>
            <a:ext cx="428265" cy="261650"/>
          </a:xfrm>
        </p:spPr>
        <p:txBody>
          <a:bodyPr lIns="0" rIns="0" anchor="ctr"/>
          <a:lstStyle>
            <a:lvl1pPr algn="r">
              <a:defRPr sz="6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12359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889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5" orient="horz" pos="3388" userDrawn="1">
          <p15:clr>
            <a:srgbClr val="FBAE40"/>
          </p15:clr>
        </p15:guide>
        <p15:guide id="6" orient="horz" pos="167" userDrawn="1">
          <p15:clr>
            <a:srgbClr val="FBAE40"/>
          </p15:clr>
        </p15:guide>
        <p15:guide id="7" pos="560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100">
              <a:solidFill>
                <a:schemeClr val="tx1">
                  <a:lumMod val="75000"/>
                  <a:lumOff val="25000"/>
                </a:schemeClr>
              </a:solidFill>
              <a:latin typeface="Segoe UI" charset="0"/>
              <a:ea typeface="Segoe UI" charset="0"/>
              <a:cs typeface="Segoe UI" charset="0"/>
            </a:endParaRPr>
          </a:p>
        </p:txBody>
      </p:sp>
      <p:graphicFrame>
        <p:nvGraphicFramePr>
          <p:cNvPr id="2" name="Objec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47" name="Slide do think-cell" r:id="rId4" imgW="270" imgH="270" progId="TCLayout.ActiveDocument.1">
                  <p:embed/>
                </p:oleObj>
              </mc:Choice>
              <mc:Fallback>
                <p:oleObj name="Slide do think-cell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m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808" y="1626665"/>
            <a:ext cx="3472383" cy="245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80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5327D-D959-4F36-B6EA-FDE4806B4D8F}" type="datetimeFigureOut">
              <a:rPr lang="pt-PT" smtClean="0"/>
              <a:t>31/08/2018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97025-45B4-47D2-8E34-33D5DC1BD2D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566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o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6" name="Slide do think-cell" r:id="rId10" imgW="270" imgH="270" progId="TCLayout.ActiveDocument.1">
                  <p:embed/>
                </p:oleObj>
              </mc:Choice>
              <mc:Fallback>
                <p:oleObj name="Slide do think-cell" r:id="rId10" imgW="270" imgH="270" progId="TCLayout.ActiveDocument.1">
                  <p:embed/>
                  <p:pic>
                    <p:nvPicPr>
                      <p:cNvPr id="4" name="Objecto 3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ângulo 8"/>
          <p:cNvSpPr/>
          <p:nvPr userDrawn="1">
            <p:custDataLst>
              <p:tags r:id="rId3"/>
            </p:custDataLst>
          </p:nvPr>
        </p:nvSpPr>
        <p:spPr>
          <a:xfrm>
            <a:off x="-11430" y="239463"/>
            <a:ext cx="611560" cy="3993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8" name="Rectângulo 9"/>
          <p:cNvSpPr/>
          <p:nvPr userDrawn="1">
            <p:custDataLst>
              <p:tags r:id="rId4"/>
            </p:custDataLst>
          </p:nvPr>
        </p:nvSpPr>
        <p:spPr>
          <a:xfrm>
            <a:off x="-11430" y="670259"/>
            <a:ext cx="611560" cy="1911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24" name="Rectângulo 12"/>
          <p:cNvSpPr/>
          <p:nvPr userDrawn="1">
            <p:custDataLst>
              <p:tags r:id="rId5"/>
            </p:custDataLst>
          </p:nvPr>
        </p:nvSpPr>
        <p:spPr>
          <a:xfrm>
            <a:off x="8771325" y="5305774"/>
            <a:ext cx="379733" cy="27279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0" dirty="0">
              <a:latin typeface="Arial Narrow" panose="020B0606020202030204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71325" y="5305774"/>
            <a:ext cx="372677" cy="272793"/>
          </a:xfrm>
        </p:spPr>
        <p:txBody>
          <a:bodyPr/>
          <a:lstStyle>
            <a:lvl1pPr algn="ctr">
              <a:defRPr sz="991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Título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6024" y="241420"/>
            <a:ext cx="7772400" cy="399396"/>
          </a:xfrm>
        </p:spPr>
        <p:txBody>
          <a:bodyPr wrap="none" anchor="ctr">
            <a:noAutofit/>
          </a:bodyPr>
          <a:lstStyle>
            <a:lvl1pPr algn="l">
              <a:defRPr sz="2160" b="0" cap="none">
                <a:solidFill>
                  <a:srgbClr val="404040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pt-PT" dirty="0"/>
              <a:t>Clique para editar o estilo</a:t>
            </a:r>
            <a:endParaRPr lang="en-US" dirty="0"/>
          </a:p>
        </p:txBody>
      </p:sp>
      <p:sp>
        <p:nvSpPr>
          <p:cNvPr id="30" name="Marcador de Posição do Texto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16024" y="620979"/>
            <a:ext cx="7772400" cy="323048"/>
          </a:xfrm>
        </p:spPr>
        <p:txBody>
          <a:bodyPr wrap="none" anchor="ctr">
            <a:noAutofit/>
          </a:bodyPr>
          <a:lstStyle>
            <a:lvl1pPr marL="0" indent="0"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pt-PT" dirty="0"/>
              <a:t>Clique para editar os estilos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6" y="5329315"/>
            <a:ext cx="1368152" cy="283187"/>
          </a:xfrm>
          <a:prstGeom prst="rect">
            <a:avLst/>
          </a:prstGeom>
        </p:spPr>
      </p:pic>
      <p:sp>
        <p:nvSpPr>
          <p:cNvPr id="14" name="CaixaDeTexto 9"/>
          <p:cNvSpPr txBox="1"/>
          <p:nvPr userDrawn="1"/>
        </p:nvSpPr>
        <p:spPr>
          <a:xfrm>
            <a:off x="7142578" y="5397058"/>
            <a:ext cx="1381789" cy="203133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lang="pt-PT" sz="720" dirty="0">
                <a:solidFill>
                  <a:srgbClr val="404040"/>
                </a:solidFill>
                <a:latin typeface="Arial Narrow" panose="020B0606020202030204" pitchFamily="34" charset="0"/>
              </a:rPr>
              <a:t>© 2016 WINNING Scientific Management</a:t>
            </a:r>
          </a:p>
        </p:txBody>
      </p:sp>
    </p:spTree>
    <p:extLst>
      <p:ext uri="{BB962C8B-B14F-4D97-AF65-F5344CB8AC3E}">
        <p14:creationId xmlns:p14="http://schemas.microsoft.com/office/powerpoint/2010/main" val="3562091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/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582143019"/>
              </p:ext>
            </p:extLst>
          </p:nvPr>
        </p:nvGraphicFramePr>
        <p:xfrm>
          <a:off x="1589" y="1590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578" name="Slide do think-cell" r:id="rId12" imgW="378" imgH="379" progId="TCLayout.ActiveDocument.1">
                  <p:embed/>
                </p:oleObj>
              </mc:Choice>
              <mc:Fallback>
                <p:oleObj name="Slide do think-cell" r:id="rId12" imgW="378" imgH="37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9" y="1590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dirty="0"/>
              <a:t>Clique para editar o estilo</a:t>
            </a:r>
            <a:endParaRPr lang="en-US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/>
              <a:t>Clique para editar os estilos</a:t>
            </a:r>
          </a:p>
          <a:p>
            <a:pPr lvl="1"/>
            <a:r>
              <a:rPr lang="pt-PT" dirty="0"/>
              <a:t>Segundo nível</a:t>
            </a:r>
          </a:p>
          <a:p>
            <a:pPr lvl="2"/>
            <a:r>
              <a:rPr lang="pt-PT" dirty="0"/>
              <a:t>Terceiro nível</a:t>
            </a:r>
          </a:p>
          <a:p>
            <a:pPr lvl="3"/>
            <a:r>
              <a:rPr lang="pt-PT" dirty="0"/>
              <a:t>Quarto nível</a:t>
            </a:r>
          </a:p>
          <a:p>
            <a:pPr lvl="4"/>
            <a:r>
              <a:rPr lang="pt-PT" dirty="0"/>
              <a:t>Quinto nível</a:t>
            </a:r>
            <a:endParaRPr lang="en-US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1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egoe UI" charset="0"/>
                <a:ea typeface="Segoe UI" charset="0"/>
                <a:cs typeface="Segoe UI" charset="0"/>
              </a:defRPr>
            </a:lvl1pPr>
          </a:lstStyle>
          <a:p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1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Segoe UI" charset="0"/>
                <a:ea typeface="Segoe UI" charset="0"/>
                <a:cs typeface="Segoe UI" charset="0"/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egoe UI" charset="0"/>
                <a:ea typeface="Segoe UI" charset="0"/>
                <a:cs typeface="Segoe UI" charset="0"/>
              </a:defRPr>
            </a:lvl1pPr>
          </a:lstStyle>
          <a:p>
            <a:fld id="{90D6100F-E63F-40B7-AAE1-E72BED593D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0" r:id="rId2"/>
    <p:sldLayoutId id="2147483683" r:id="rId3"/>
    <p:sldLayoutId id="2147483684" r:id="rId4"/>
    <p:sldLayoutId id="2147483678" r:id="rId5"/>
    <p:sldLayoutId id="2147483681" r:id="rId6"/>
    <p:sldLayoutId id="2147483685" r:id="rId7"/>
    <p:sldLayoutId id="2147483686" r:id="rId8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Segoe UI" charset="0"/>
          <a:ea typeface="Segoe UI" charset="0"/>
          <a:cs typeface="Segoe UI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.xml"/><Relationship Id="rId7" Type="http://schemas.openxmlformats.org/officeDocument/2006/relationships/image" Target="../media/image7.jpe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Segoe UI" panose="020B0502040204020203" pitchFamily="34" charset="0"/>
                <a:cs typeface="Segoe UI" panose="020B0502040204020203" pitchFamily="34" charset="0"/>
              </a:rPr>
              <a:t>Objetivos e Solução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PT" dirty="0">
                <a:latin typeface="Segoe UI" panose="020B0502040204020203" pitchFamily="34" charset="0"/>
                <a:cs typeface="Segoe UI" panose="020B0502040204020203" pitchFamily="34" charset="0"/>
              </a:rPr>
              <a:t>3.Detalhe da solução –Gestão de Projetos- Avançado</a:t>
            </a:r>
          </a:p>
        </p:txBody>
      </p:sp>
      <p:sp>
        <p:nvSpPr>
          <p:cNvPr id="17" name="Marcador de Posição do Número do Diapositivo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100F-E63F-40B7-AAE1-E72BED593D8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8" name="Content Placeholder 3"/>
          <p:cNvSpPr txBox="1">
            <a:spLocks/>
          </p:cNvSpPr>
          <p:nvPr/>
        </p:nvSpPr>
        <p:spPr>
          <a:xfrm>
            <a:off x="759026" y="1282543"/>
            <a:ext cx="2646445" cy="932716"/>
          </a:xfrm>
          <a:prstGeom prst="rect">
            <a:avLst/>
          </a:prstGeom>
          <a:ln w="3175" cmpd="sng">
            <a:solidFill>
              <a:schemeClr val="tx1"/>
            </a:solidFill>
            <a:prstDash val="sysDash"/>
          </a:ln>
        </p:spPr>
        <p:txBody>
          <a:bodyPr vert="horz" wrap="none" lIns="79128" tIns="39564" rIns="79128" bIns="39564" rtlCol="0" anchor="ctr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9534" indent="-149534">
              <a:lnSpc>
                <a:spcPct val="80000"/>
              </a:lnSpc>
              <a:spcBef>
                <a:spcPts val="260"/>
              </a:spcBef>
              <a:buClr>
                <a:srgbClr val="C00000"/>
              </a:buClr>
              <a:buFont typeface="Wingdings" charset="2"/>
              <a:buChar char="§"/>
            </a:pPr>
            <a:r>
              <a:rPr lang="pt-PT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Referência</a:t>
            </a:r>
            <a:r>
              <a:rPr lang="pt-PT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PMA</a:t>
            </a:r>
          </a:p>
          <a:p>
            <a:pPr marL="149534" indent="-149534">
              <a:lnSpc>
                <a:spcPct val="80000"/>
              </a:lnSpc>
              <a:spcBef>
                <a:spcPts val="260"/>
              </a:spcBef>
              <a:buClr>
                <a:srgbClr val="C00000"/>
              </a:buClr>
              <a:buFont typeface="Wingdings" charset="2"/>
              <a:buChar char="§"/>
            </a:pPr>
            <a:r>
              <a:rPr lang="pt-PT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Duração</a:t>
            </a:r>
            <a:r>
              <a:rPr lang="pt-PT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40 h </a:t>
            </a:r>
          </a:p>
          <a:p>
            <a:pPr marL="149534" indent="-149534">
              <a:lnSpc>
                <a:spcPct val="80000"/>
              </a:lnSpc>
              <a:spcBef>
                <a:spcPts val="260"/>
              </a:spcBef>
              <a:buClr>
                <a:srgbClr val="C00000"/>
              </a:buClr>
              <a:buFont typeface="Wingdings" charset="2"/>
              <a:buChar char="§"/>
            </a:pPr>
            <a:r>
              <a:rPr lang="pt-PT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Standard</a:t>
            </a:r>
            <a:r>
              <a:rPr lang="pt-PT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pt-PT" sz="1080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PMBOK</a:t>
            </a:r>
            <a:r>
              <a:rPr lang="pt-PT" sz="1080" baseline="30000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®</a:t>
            </a:r>
            <a:r>
              <a:rPr lang="pt-PT" sz="1080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PT" sz="1080" i="1" dirty="0">
                <a:solidFill>
                  <a:srgbClr val="40404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Guide</a:t>
            </a:r>
            <a:endParaRPr lang="pt-PT" sz="1080" dirty="0">
              <a:solidFill>
                <a:srgbClr val="40404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49534" indent="-149534">
              <a:lnSpc>
                <a:spcPct val="80000"/>
              </a:lnSpc>
              <a:spcBef>
                <a:spcPts val="260"/>
              </a:spcBef>
              <a:buClr>
                <a:srgbClr val="C00000"/>
              </a:buClr>
              <a:buFont typeface="Wingdings" charset="2"/>
              <a:buChar char="§"/>
            </a:pPr>
            <a:r>
              <a:rPr lang="pt-PT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PDU’s</a:t>
            </a:r>
            <a:r>
              <a:rPr lang="pt-PT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40 </a:t>
            </a:r>
          </a:p>
          <a:p>
            <a:pPr marL="149534" indent="-149534">
              <a:lnSpc>
                <a:spcPct val="80000"/>
              </a:lnSpc>
              <a:spcBef>
                <a:spcPts val="260"/>
              </a:spcBef>
              <a:buClr>
                <a:srgbClr val="C00000"/>
              </a:buClr>
              <a:buFont typeface="Wingdings" charset="2"/>
              <a:buChar char="§"/>
            </a:pPr>
            <a:r>
              <a:rPr lang="pt-PT" sz="108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Categoria</a:t>
            </a:r>
            <a:r>
              <a:rPr lang="pt-PT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sz="108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Advanced Level </a:t>
            </a:r>
          </a:p>
        </p:txBody>
      </p:sp>
      <p:sp>
        <p:nvSpPr>
          <p:cNvPr id="43" name="Content Placeholder 3"/>
          <p:cNvSpPr txBox="1">
            <a:spLocks/>
          </p:cNvSpPr>
          <p:nvPr/>
        </p:nvSpPr>
        <p:spPr>
          <a:xfrm>
            <a:off x="778240" y="2381029"/>
            <a:ext cx="1651352" cy="2438054"/>
          </a:xfrm>
          <a:prstGeom prst="rect">
            <a:avLst/>
          </a:prstGeom>
          <a:solidFill>
            <a:schemeClr val="bg1"/>
          </a:solidFill>
          <a:ln w="3175" cmpd="sng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 vert="horz" lIns="31153" tIns="79128" rIns="31153" bIns="39564">
            <a:normAutofit fontScale="925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Eurostile" pitchFamily="34" charset="0"/>
                <a:ea typeface="+mn-ea"/>
                <a:cs typeface="Calibri" pitchFamily="34" charset="0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Verdana"/>
              <a:buChar char="◦"/>
              <a:defRPr kumimoji="0"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rgbClr val="CF181F"/>
              </a:buClr>
              <a:buSzPct val="112000"/>
              <a:buFont typeface="Verdana"/>
              <a:buChar char="◦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49534" indent="-149534">
              <a:spcBef>
                <a:spcPts val="519"/>
              </a:spcBef>
              <a:buClrTx/>
              <a:buSzPct val="100000"/>
              <a:buFont typeface="Lucida Grande"/>
              <a:buChar char="–"/>
            </a:pPr>
            <a:endParaRPr lang="pt-PT" sz="18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lvl="1" indent="0">
              <a:lnSpc>
                <a:spcPct val="90000"/>
              </a:lnSpc>
              <a:spcBef>
                <a:spcPts val="540"/>
              </a:spcBef>
              <a:buClrTx/>
              <a:buNone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No final do curso, os formandos deverão ser capazes de: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Consolidar e aprofundar os conhecimentos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Reconhecer as fases do ciclo de vida de um projeto e saber integrá-las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Planear / estruturar um projeto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Gerir situações de conflito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Gerir relações com </a:t>
            </a:r>
            <a:r>
              <a:rPr lang="pt-PT" sz="810" dirty="0" err="1">
                <a:latin typeface="Segoe UI" panose="020B0502040204020203" pitchFamily="34" charset="0"/>
                <a:cs typeface="Segoe UI" panose="020B0502040204020203" pitchFamily="34" charset="0"/>
              </a:rPr>
              <a:t>stakeholders</a:t>
            </a: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 do projeto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Adquirir mecanismos de feedback eficaz e gestão de equipas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Identificar as melhores práticas de gestão de projeto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spcAft>
                <a:spcPts val="360"/>
              </a:spcAft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Obter um entendimento profundo e integrado sobre a </a:t>
            </a:r>
            <a:r>
              <a:rPr lang="pt-PT" sz="810" dirty="0" err="1">
                <a:latin typeface="Segoe UI" panose="020B0502040204020203" pitchFamily="34" charset="0"/>
                <a:cs typeface="Segoe UI" panose="020B0502040204020203" pitchFamily="34" charset="0"/>
              </a:rPr>
              <a:t>framework</a:t>
            </a: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 do PMBOK® Guide</a:t>
            </a:r>
          </a:p>
          <a:p>
            <a:pPr marL="149534" indent="-149534">
              <a:spcBef>
                <a:spcPts val="519"/>
              </a:spcBef>
              <a:buNone/>
            </a:pPr>
            <a:endParaRPr lang="pt-PT" sz="99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13"/>
          <p:cNvSpPr/>
          <p:nvPr>
            <p:custDataLst>
              <p:tags r:id="rId1"/>
            </p:custDataLst>
          </p:nvPr>
        </p:nvSpPr>
        <p:spPr>
          <a:xfrm>
            <a:off x="597145" y="2268146"/>
            <a:ext cx="1312200" cy="194255"/>
          </a:xfrm>
          <a:prstGeom prst="rect">
            <a:avLst/>
          </a:prstGeom>
          <a:solidFill>
            <a:srgbClr val="C00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306" tIns="62306" rIns="62306" bIns="62306" rtlCol="0" anchor="ctr"/>
          <a:lstStyle/>
          <a:p>
            <a:pPr>
              <a:spcAft>
                <a:spcPts val="519"/>
              </a:spcAft>
            </a:pPr>
            <a:r>
              <a:rPr lang="pt-PT" sz="1260" dirty="0">
                <a:latin typeface="Segoe UI" panose="020B0502040204020203" pitchFamily="34" charset="0"/>
                <a:cs typeface="Segoe UI" panose="020B0502040204020203" pitchFamily="34" charset="0"/>
              </a:rPr>
              <a:t>Objectivos</a:t>
            </a: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2619101" y="2381030"/>
            <a:ext cx="1524052" cy="1199679"/>
          </a:xfrm>
          <a:prstGeom prst="rect">
            <a:avLst/>
          </a:prstGeom>
          <a:solidFill>
            <a:schemeClr val="bg1"/>
          </a:solidFill>
          <a:ln w="3175" cmpd="sng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 vert="horz" lIns="31153" tIns="79128" rIns="31153" bIns="39564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Eurostile" pitchFamily="34" charset="0"/>
                <a:ea typeface="+mn-ea"/>
                <a:cs typeface="Calibri" pitchFamily="34" charset="0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Verdana"/>
              <a:buChar char="◦"/>
              <a:defRPr kumimoji="0"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rgbClr val="CF181F"/>
              </a:buClr>
              <a:buSzPct val="112000"/>
              <a:buFont typeface="Verdana"/>
              <a:buChar char="◦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49534" indent="-149534">
              <a:lnSpc>
                <a:spcPct val="90000"/>
              </a:lnSpc>
              <a:spcBef>
                <a:spcPts val="519"/>
              </a:spcBef>
            </a:pPr>
            <a:endParaRPr lang="pt-PT" sz="18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55520" indent="-155520">
              <a:lnSpc>
                <a:spcPct val="90000"/>
              </a:lnSpc>
              <a:spcBef>
                <a:spcPts val="540"/>
              </a:spcBef>
              <a:buClrTx/>
              <a:buSzPct val="100000"/>
              <a:buFont typeface="Lucida Grande"/>
              <a:buChar char="–"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Gestores de Projetos dos Negócios</a:t>
            </a:r>
          </a:p>
        </p:txBody>
      </p:sp>
      <p:sp>
        <p:nvSpPr>
          <p:cNvPr id="12" name="Rectangle 13"/>
          <p:cNvSpPr/>
          <p:nvPr>
            <p:custDataLst>
              <p:tags r:id="rId2"/>
            </p:custDataLst>
          </p:nvPr>
        </p:nvSpPr>
        <p:spPr>
          <a:xfrm>
            <a:off x="2449331" y="2268147"/>
            <a:ext cx="1312200" cy="194400"/>
          </a:xfrm>
          <a:prstGeom prst="rect">
            <a:avLst/>
          </a:prstGeom>
          <a:solidFill>
            <a:srgbClr val="C00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306" tIns="62306" rIns="62306" bIns="62306" rtlCol="0" anchor="ctr"/>
          <a:lstStyle/>
          <a:p>
            <a:pPr>
              <a:spcAft>
                <a:spcPts val="519"/>
              </a:spcAft>
            </a:pPr>
            <a:r>
              <a:rPr lang="pt-PT" sz="1260" dirty="0">
                <a:latin typeface="Segoe UI" panose="020B0502040204020203" pitchFamily="34" charset="0"/>
                <a:cs typeface="Segoe UI" panose="020B0502040204020203" pitchFamily="34" charset="0"/>
              </a:rPr>
              <a:t>Destinatários</a:t>
            </a:r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2610295" y="3752283"/>
            <a:ext cx="1532132" cy="1066799"/>
          </a:xfrm>
          <a:prstGeom prst="rect">
            <a:avLst/>
          </a:prstGeom>
          <a:solidFill>
            <a:schemeClr val="bg1"/>
          </a:solidFill>
          <a:ln w="3175" cmpd="sng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 vert="horz" lIns="31153" tIns="79128" rIns="31153" bIns="39564">
            <a:noAutofit/>
          </a:bodyPr>
          <a:lstStyle>
            <a:defPPr>
              <a:defRPr lang="en-US"/>
            </a:defPPr>
            <a:lvl1pPr marL="172800" indent="-172800">
              <a:spcBef>
                <a:spcPts val="600"/>
              </a:spcBef>
              <a:buClr>
                <a:srgbClr val="CF181F"/>
              </a:buClr>
              <a:buSzPct val="80000"/>
              <a:buFont typeface="Wingdings 2"/>
              <a:buChar char=""/>
              <a:defRPr kumimoji="0" sz="1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Narrow" pitchFamily="34" charset="0"/>
                <a:cs typeface="Calibri" pitchFamily="34" charset="0"/>
              </a:defRPr>
            </a:lvl1pPr>
            <a:lvl2pPr marL="548640" indent="-201168">
              <a:spcBef>
                <a:spcPts val="250"/>
              </a:spcBef>
              <a:buClr>
                <a:srgbClr val="CF181F"/>
              </a:buClr>
              <a:buSzPct val="100000"/>
              <a:buFont typeface="Verdana"/>
              <a:buChar char="◦"/>
              <a:defRPr kumimoji="0" sz="28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cs typeface="Calibri" pitchFamily="34" charset="0"/>
              </a:defRPr>
            </a:lvl2pPr>
            <a:lvl3pPr marL="786384" indent="-182880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4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cs typeface="Calibri" pitchFamily="34" charset="0"/>
              </a:defRPr>
            </a:lvl3pPr>
            <a:lvl4pPr marL="1024128" indent="-182880">
              <a:spcBef>
                <a:spcPts val="230"/>
              </a:spcBef>
              <a:buClr>
                <a:srgbClr val="CF181F"/>
              </a:buClr>
              <a:buSzPct val="112000"/>
              <a:buFont typeface="Verdana"/>
              <a:buChar char="◦"/>
              <a:defRPr kumimoji="0" sz="20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cs typeface="Calibri" pitchFamily="34" charset="0"/>
              </a:defRPr>
            </a:lvl4pPr>
            <a:lvl5pPr marL="1280160" indent="-182880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0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cs typeface="Calibri" pitchFamily="34" charset="0"/>
              </a:defRPr>
            </a:lvl5pPr>
            <a:lvl6pPr marL="1490472" indent="-182880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baseline="0"/>
            </a:lvl6pPr>
            <a:lvl7pPr marL="1700784" indent="-182880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/>
            </a:lvl7pPr>
            <a:lvl8pPr marL="1920240" indent="-182880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baseline="0"/>
            </a:lvl8pPr>
            <a:lvl9pPr marL="2148840" indent="-182880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/>
            </a:lvl9pPr>
          </a:lstStyle>
          <a:p>
            <a:pPr>
              <a:lnSpc>
                <a:spcPct val="90000"/>
              </a:lnSpc>
            </a:pPr>
            <a:endParaRPr lang="pt-PT" sz="18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Handouts do Curso</a:t>
            </a:r>
          </a:p>
          <a:p>
            <a:pPr marL="155520" lvl="1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pt-PT" sz="810" dirty="0">
                <a:latin typeface="Segoe UI" panose="020B0502040204020203" pitchFamily="34" charset="0"/>
                <a:cs typeface="Segoe UI" panose="020B0502040204020203" pitchFamily="34" charset="0"/>
              </a:rPr>
              <a:t>Exercícios Desenvolvidos</a:t>
            </a:r>
          </a:p>
          <a:p>
            <a:pPr marL="333828" lvl="2" indent="-155520">
              <a:lnSpc>
                <a:spcPct val="90000"/>
              </a:lnSpc>
              <a:spcBef>
                <a:spcPts val="540"/>
              </a:spcBef>
              <a:buClrTx/>
              <a:buFont typeface="Lucida Grande"/>
              <a:buChar char="–"/>
              <a:defRPr/>
            </a:pPr>
            <a:r>
              <a:rPr lang="en-US" sz="700" dirty="0">
                <a:latin typeface="Segoe UI" panose="020B0502040204020203" pitchFamily="34" charset="0"/>
                <a:cs typeface="Segoe UI" panose="020B0502040204020203" pitchFamily="34" charset="0"/>
              </a:rPr>
              <a:t>Toolkit</a:t>
            </a:r>
          </a:p>
          <a:p>
            <a:pPr>
              <a:lnSpc>
                <a:spcPct val="90000"/>
              </a:lnSpc>
              <a:buClrTx/>
              <a:buSzPct val="100000"/>
              <a:buFont typeface="Lucida Grande"/>
              <a:buChar char="-"/>
            </a:pPr>
            <a:endParaRPr lang="pt-PT" sz="81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Rectangle 13"/>
          <p:cNvSpPr/>
          <p:nvPr>
            <p:custDataLst>
              <p:tags r:id="rId3"/>
            </p:custDataLst>
          </p:nvPr>
        </p:nvSpPr>
        <p:spPr>
          <a:xfrm>
            <a:off x="2449331" y="3639707"/>
            <a:ext cx="1312200" cy="194400"/>
          </a:xfrm>
          <a:prstGeom prst="rect">
            <a:avLst/>
          </a:prstGeom>
          <a:solidFill>
            <a:srgbClr val="C00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306" tIns="62306" rIns="62306" bIns="62306" rtlCol="0" anchor="ctr"/>
          <a:lstStyle/>
          <a:p>
            <a:pPr>
              <a:spcAft>
                <a:spcPts val="519"/>
              </a:spcAft>
            </a:pPr>
            <a:r>
              <a:rPr lang="pt-PT" sz="1260" dirty="0">
                <a:latin typeface="Segoe UI" panose="020B0502040204020203" pitchFamily="34" charset="0"/>
                <a:cs typeface="Segoe UI" panose="020B0502040204020203" pitchFamily="34" charset="0"/>
              </a:rPr>
              <a:t>Materiais</a:t>
            </a:r>
          </a:p>
        </p:txBody>
      </p:sp>
      <p:sp>
        <p:nvSpPr>
          <p:cNvPr id="15" name="Content Placeholder 3"/>
          <p:cNvSpPr txBox="1">
            <a:spLocks/>
          </p:cNvSpPr>
          <p:nvPr/>
        </p:nvSpPr>
        <p:spPr>
          <a:xfrm>
            <a:off x="4213593" y="1344564"/>
            <a:ext cx="4277276" cy="3474518"/>
          </a:xfrm>
          <a:prstGeom prst="rect">
            <a:avLst/>
          </a:prstGeom>
          <a:solidFill>
            <a:schemeClr val="bg1"/>
          </a:solidFill>
          <a:ln w="3175" cmpd="sng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txBody>
          <a:bodyPr vert="horz" lIns="31153" tIns="79128" rIns="31153" bIns="39564" numCol="2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rgbClr val="CF181F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Eurostile" pitchFamily="34" charset="0"/>
                <a:ea typeface="+mn-ea"/>
                <a:cs typeface="Calibri" pitchFamily="34" charset="0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Verdana"/>
              <a:buChar char="◦"/>
              <a:defRPr kumimoji="0"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rgbClr val="CF181F"/>
              </a:buClr>
              <a:buSzPct val="112000"/>
              <a:buFont typeface="Verdana"/>
              <a:buChar char="◦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rgbClr val="CF181F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Eurostile" pitchFamily="34" charset="0"/>
                <a:ea typeface="+mn-ea"/>
                <a:cs typeface="Calibri" pitchFamily="34" charset="0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Contexto da Gestão de Projeto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Introdução à Gestão de Projeto 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en-GB" sz="8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Áre</a:t>
            </a: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as de Conhecimento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Estruturas Organizacionais e PMO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Técnicas de Iniciação</a:t>
            </a: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da Integração</a:t>
            </a: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en-GB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</a:t>
            </a: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estão de Stakeholders</a:t>
            </a: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Técnicas de Planeamento</a:t>
            </a: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do Âmbito</a:t>
            </a: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do Tempo</a:t>
            </a: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da Qualidade</a:t>
            </a: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da Comunicação</a:t>
            </a: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de Compras e Aquisições</a:t>
            </a: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de Recursos Humanos</a:t>
            </a:r>
          </a:p>
          <a:p>
            <a:pPr marL="650452" lvl="2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Gestão e mediação de conflitos</a:t>
            </a:r>
          </a:p>
          <a:p>
            <a:pPr marL="650452" lvl="2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Comunicação e estruturação de ideias</a:t>
            </a:r>
          </a:p>
          <a:p>
            <a:pPr marL="650452" lvl="2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Gestão de reuniões, Liderança efetiva</a:t>
            </a:r>
          </a:p>
          <a:p>
            <a:pPr marL="650452" lvl="2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Gestão e mobilização de equipas</a:t>
            </a:r>
          </a:p>
          <a:p>
            <a:pPr marL="494932" lvl="2" indent="0">
              <a:lnSpc>
                <a:spcPct val="120000"/>
              </a:lnSpc>
              <a:spcBef>
                <a:spcPts val="0"/>
              </a:spcBef>
              <a:buClrTx/>
              <a:buNone/>
            </a:pPr>
            <a:endParaRPr lang="en-GB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94932" lvl="2" indent="0">
              <a:lnSpc>
                <a:spcPct val="120000"/>
              </a:lnSpc>
              <a:spcBef>
                <a:spcPts val="0"/>
              </a:spcBef>
              <a:buClrTx/>
              <a:buNone/>
            </a:pPr>
            <a:endParaRPr lang="pt-PT" sz="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Técnicas de Execução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Técnicas de Monitorização e Controlo</a:t>
            </a:r>
          </a:p>
          <a:p>
            <a:pPr marL="412708" lvl="1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 de Risco 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r>
              <a:rPr lang="pt-PT" sz="800" b="1" dirty="0">
                <a:latin typeface="Segoe UI" panose="020B0502040204020203" pitchFamily="34" charset="0"/>
                <a:cs typeface="Segoe UI" panose="020B0502040204020203" pitchFamily="34" charset="0"/>
              </a:rPr>
              <a:t>Técnicas de Encerramento</a:t>
            </a:r>
          </a:p>
          <a:p>
            <a:pPr marL="2070" indent="0">
              <a:lnSpc>
                <a:spcPct val="120000"/>
              </a:lnSpc>
              <a:spcBef>
                <a:spcPts val="0"/>
              </a:spcBef>
              <a:buClrTx/>
              <a:buNone/>
            </a:pPr>
            <a:endParaRPr lang="pt-PT" sz="80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070" indent="0">
              <a:lnSpc>
                <a:spcPct val="120000"/>
              </a:lnSpc>
              <a:spcBef>
                <a:spcPts val="0"/>
              </a:spcBef>
              <a:buClrTx/>
              <a:buNone/>
            </a:pP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Caso prático e real com utilização da </a:t>
            </a:r>
            <a:r>
              <a:rPr lang="pt-PT" sz="800" dirty="0" err="1">
                <a:latin typeface="Segoe UI" panose="020B0502040204020203" pitchFamily="34" charset="0"/>
                <a:cs typeface="Segoe UI" panose="020B0502040204020203" pitchFamily="34" charset="0"/>
              </a:rPr>
              <a:t>Toolkit</a:t>
            </a:r>
            <a:r>
              <a:rPr lang="pt-PT" sz="800" dirty="0">
                <a:latin typeface="Segoe UI" panose="020B0502040204020203" pitchFamily="34" charset="0"/>
                <a:cs typeface="Segoe UI" panose="020B0502040204020203" pitchFamily="34" charset="0"/>
              </a:rPr>
              <a:t> WINNING de Gestão de Projetos (durante o curso todo)</a:t>
            </a:r>
          </a:p>
          <a:p>
            <a:pPr marL="157590" indent="-155520">
              <a:lnSpc>
                <a:spcPct val="120000"/>
              </a:lnSpc>
              <a:spcBef>
                <a:spcPts val="0"/>
              </a:spcBef>
              <a:buClrTx/>
              <a:buFont typeface="Lucida Grande"/>
              <a:buChar char="-"/>
            </a:pPr>
            <a:endParaRPr lang="pt-PT" sz="765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Rectangle 17"/>
          <p:cNvSpPr/>
          <p:nvPr>
            <p:custDataLst>
              <p:tags r:id="rId4"/>
            </p:custDataLst>
          </p:nvPr>
        </p:nvSpPr>
        <p:spPr>
          <a:xfrm>
            <a:off x="4183157" y="1221219"/>
            <a:ext cx="1312200" cy="194400"/>
          </a:xfrm>
          <a:prstGeom prst="rect">
            <a:avLst/>
          </a:prstGeom>
          <a:solidFill>
            <a:srgbClr val="C00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306" tIns="62306" rIns="62306" bIns="62306" rtlCol="0" anchor="ctr"/>
          <a:lstStyle/>
          <a:p>
            <a:pPr>
              <a:spcAft>
                <a:spcPts val="519"/>
              </a:spcAft>
            </a:pPr>
            <a:r>
              <a:rPr lang="pt-PT" sz="1260" dirty="0">
                <a:latin typeface="Segoe UI" panose="020B0502040204020203" pitchFamily="34" charset="0"/>
                <a:cs typeface="Segoe UI" panose="020B0502040204020203" pitchFamily="34" charset="0"/>
              </a:rPr>
              <a:t>Programa</a:t>
            </a:r>
          </a:p>
        </p:txBody>
      </p:sp>
      <p:pic>
        <p:nvPicPr>
          <p:cNvPr id="21" name="Picture 15" descr="00101388701_lr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45229" y="1282541"/>
            <a:ext cx="697924" cy="932715"/>
          </a:xfrm>
          <a:prstGeom prst="rect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</p:pic>
      <p:pic>
        <p:nvPicPr>
          <p:cNvPr id="19" name="Imagem 4">
            <a:extLst>
              <a:ext uri="{FF2B5EF4-FFF2-40B4-BE49-F238E27FC236}">
                <a16:creationId xmlns:a16="http://schemas.microsoft.com/office/drawing/2014/main" id="{BB882286-94B3-496D-9BB8-4AFDFA70C11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t="32472" r="5907" b="30771"/>
          <a:stretch/>
        </p:blipFill>
        <p:spPr>
          <a:xfrm>
            <a:off x="6936091" y="277060"/>
            <a:ext cx="1977882" cy="5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026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414"/>
  <p:tag name="THINKCELLPRESENTATIONDONOTDELETE" val="&lt;?xml version=&quot;1.0&quot; encoding=&quot;UTF-16&quot; standalone=&quot;yes&quot;?&gt;&#10;&lt;root reqver=&quot;21047&quot;&gt;&lt;version val=&quot;23243&quot;/&gt;&lt;CPresentation id=&quot;1&quot;&gt;&lt;m_precDefaultNumber/&gt;&lt;m_precDefaultPercent/&gt;&lt;m_precDefaultDate/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/&gt;&lt;m_precDefaultWeek/&gt;&lt;m_precDefaultDay&gt;&lt;m_bNumberIsYear val=&quot;0&quot;/&gt;&lt;m_strFormatTime&gt;%#d&lt;/m_strFormatTime&gt;&lt;/m_precDefaultDay&gt;&lt;m_mruColor&gt;&lt;m_vecMRU length=&quot;4&quot;&gt;&lt;elem m_fUsage=&quot;2.80584435865708580000E+000&quot;&gt;&lt;m_msothmcolidx val=&quot;0&quot;/&gt;&lt;m_rgb r=&quot;c0&quot; g=&quot;0&quot; b=&quot;0&quot;/&gt;&lt;m_ppcolschidx tagver0=&quot;23004&quot; tagname0=&quot;m_ppcolschidxUNRECOGNIZED&quot; val=&quot;0&quot;/&gt;&lt;m_nBrightness val=&quot;0&quot;/&gt;&lt;/elem&gt;&lt;elem m_fUsage=&quot;2.78559000000000000000E+000&quot;&gt;&lt;m_msothmcolidx val=&quot;0&quot;/&gt;&lt;m_rgb r=&quot;58&quot; g=&quot;aa&quot; b=&quot;1c&quot;/&gt;&lt;m_ppcolschidx tagver0=&quot;23004&quot; tagname0=&quot;m_ppcolschidxUNRECOGNIZED&quot; val=&quot;0&quot;/&gt;&lt;m_nBrightness val=&quot;0&quot;/&gt;&lt;/elem&gt;&lt;elem m_fUsage=&quot;2.30581004543846380000E+000&quot;&gt;&lt;m_msothmcolidx val=&quot;0&quot;/&gt;&lt;m_rgb r=&quot;40&quot; g=&quot;40&quot; b=&quot;40&quot;/&gt;&lt;m_ppcolschidx tagver0=&quot;23004&quot; tagname0=&quot;m_ppcolschidxUNRECOGNIZED&quot; val=&quot;0&quot;/&gt;&lt;m_nBrightness val=&quot;0&quot;/&gt;&lt;/elem&gt;&lt;elem m_fUsage=&quot;1.89999999999999990000E+000&quot;&gt;&lt;m_msothmcolidx val=&quot;0&quot;/&gt;&lt;m_rgb r=&quot;14&quot; g=&quot;83&quot; b=&quot;2d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gDVzWv0W25G55xPcYh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GI_iBLS0CS4L.NENSwm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1OtNl6c6kOaIDkpHREHp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9iz6a2qDEapcL2NRlzCL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gDVzWv0W25G55xPcYh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zRjSEfI80iEMIW3WRFId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vPJDwyiHEih5h4hlhFw6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vPJDwyiHEih5h4hlhFw6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vPJDwyiHEih5h4hlhFw6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vPJDwyiHEih5h4hlhFw6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gDVzWv0W25G55xPcYh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3U4wwwqEyH.35dBrLmP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qIgDVzWv0W25G55xPcYhw"/>
</p:tagLst>
</file>

<file path=ppt/theme/theme1.xml><?xml version="1.0" encoding="utf-8"?>
<a:theme xmlns:a="http://schemas.openxmlformats.org/drawingml/2006/main" name="Tema do Office">
  <a:themeElements>
    <a:clrScheme name="WINNING - Palete Primária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960000"/>
      </a:accent1>
      <a:accent2>
        <a:srgbClr val="C00000"/>
      </a:accent2>
      <a:accent3>
        <a:srgbClr val="D99694"/>
      </a:accent3>
      <a:accent4>
        <a:srgbClr val="A5A5A5"/>
      </a:accent4>
      <a:accent5>
        <a:srgbClr val="E8BFBE"/>
      </a:accent5>
      <a:accent6>
        <a:srgbClr val="C15350"/>
      </a:accent6>
      <a:hlink>
        <a:srgbClr val="C00000"/>
      </a:hlink>
      <a:folHlink>
        <a:srgbClr val="E5B9B7"/>
      </a:folHlink>
    </a:clrScheme>
    <a:fontScheme name="WINNING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tx1">
              <a:lumMod val="75000"/>
              <a:lumOff val="25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100" smtClean="0">
            <a:solidFill>
              <a:schemeClr val="tx1">
                <a:lumMod val="75000"/>
                <a:lumOff val="25000"/>
              </a:schemeClr>
            </a:solidFill>
            <a:latin typeface="Segoe UI" charset="0"/>
            <a:ea typeface="Segoe UI" charset="0"/>
            <a:cs typeface="Segoe UI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100" smtClean="0">
            <a:solidFill>
              <a:schemeClr val="tx1">
                <a:lumMod val="75000"/>
                <a:lumOff val="25000"/>
              </a:schemeClr>
            </a:solidFill>
            <a:latin typeface="Segoe UI" charset="0"/>
            <a:ea typeface="Segoe UI" charset="0"/>
            <a:cs typeface="Segoe UI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E975207C09134B849F4FD416B2905E" ma:contentTypeVersion="3" ma:contentTypeDescription="Create a new document." ma:contentTypeScope="" ma:versionID="75b3e522f7de45cbb157dde9ed39b348">
  <xsd:schema xmlns:xsd="http://www.w3.org/2001/XMLSchema" xmlns:xs="http://www.w3.org/2001/XMLSchema" xmlns:p="http://schemas.microsoft.com/office/2006/metadata/properties" xmlns:ns2="99c87d8f-fbe2-41f4-b760-38452123131a" targetNamespace="http://schemas.microsoft.com/office/2006/metadata/properties" ma:root="true" ma:fieldsID="beca83531ecbffc80fc0733a7d88c2a6" ns2:_="">
    <xsd:import namespace="99c87d8f-fbe2-41f4-b760-38452123131a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c87d8f-fbe2-41f4-b760-38452123131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792C4D2-5AE3-4FC3-9382-582ED34454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8BE2B1-7054-4B9A-A9C1-65783017A3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c87d8f-fbe2-41f4-b760-3845212313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3C5A2F6-238A-4A48-ACB9-BEB6C21B87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99c87d8f-fbe2-41f4-b760-38452123131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8366</TotalTime>
  <Words>230</Words>
  <Application>Microsoft Office PowerPoint</Application>
  <PresentationFormat>On-screen Show (16:10)</PresentationFormat>
  <Paragraphs>55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Arial</vt:lpstr>
      <vt:lpstr>Arial Narrow</vt:lpstr>
      <vt:lpstr>Calibri</vt:lpstr>
      <vt:lpstr>Lucida Grande</vt:lpstr>
      <vt:lpstr>Segoe UI</vt:lpstr>
      <vt:lpstr>Segoe UI Light</vt:lpstr>
      <vt:lpstr>Verdana</vt:lpstr>
      <vt:lpstr>Wingdings</vt:lpstr>
      <vt:lpstr>Wingdings 2</vt:lpstr>
      <vt:lpstr>Tema do Office</vt:lpstr>
      <vt:lpstr>Slide do think-cell</vt:lpstr>
      <vt:lpstr>Objetivos e Solução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Vania Guerreiro</dc:creator>
  <cp:lastModifiedBy>Aristotelis T</cp:lastModifiedBy>
  <cp:revision>989</cp:revision>
  <dcterms:created xsi:type="dcterms:W3CDTF">2014-10-02T13:18:22Z</dcterms:created>
  <dcterms:modified xsi:type="dcterms:W3CDTF">2018-08-31T15:48:28Z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0x0101001BE975207C09134B849F4FD416B2905E</vt:lpwstr>
  </property>
</Properties>
</file>